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La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slide" Target="slides/slide1.xml"/><Relationship Id="rId19" Type="http://schemas.openxmlformats.org/officeDocument/2006/relationships/font" Target="fonts/Lato-bold.fntdata"/><Relationship Id="rId6" Type="http://schemas.openxmlformats.org/officeDocument/2006/relationships/slide" Target="slides/slide2.xml"/><Relationship Id="rId18" Type="http://schemas.openxmlformats.org/officeDocument/2006/relationships/font" Target="fonts/La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gif>
</file>

<file path=ppt/media/image11.png>
</file>

<file path=ppt/media/image2.png>
</file>

<file path=ppt/media/image3.gif>
</file>

<file path=ppt/media/image4.png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9.png"/><Relationship Id="rId6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0.gif"/><Relationship Id="rId5" Type="http://schemas.openxmlformats.org/officeDocument/2006/relationships/image" Target="../media/image7.gif"/><Relationship Id="rId6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506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Combining Hindsight Experience Replay (HER) with Hierarchical Reinforcement Learning (HRL)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199350" y="3544725"/>
            <a:ext cx="33378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Presented By: Armaan Sethi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Shape 1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42" name="Shape 1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44" y="3240950"/>
            <a:ext cx="3440032" cy="176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 rotWithShape="1">
          <a:blip r:embed="rId4">
            <a:alphaModFix/>
          </a:blip>
          <a:srcRect b="0" l="50062" r="0" t="0"/>
          <a:stretch/>
        </p:blipFill>
        <p:spPr>
          <a:xfrm>
            <a:off x="188750" y="1480400"/>
            <a:ext cx="2113400" cy="176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9601" y="609475"/>
            <a:ext cx="3469050" cy="4302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02150" y="1480400"/>
            <a:ext cx="2608196" cy="176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 sz="1400"/>
              <a:t>Deep Reinforcement Learning is cool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MuJoCo</a:t>
            </a:r>
            <a:r>
              <a:rPr lang="en" sz="1400"/>
              <a:t> Physics Engine</a:t>
            </a:r>
            <a:endParaRPr sz="1400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sz="1400">
                <a:solidFill>
                  <a:schemeClr val="lt2"/>
                </a:solidFill>
              </a:rPr>
              <a:t>Mu</a:t>
            </a:r>
            <a:r>
              <a:rPr lang="en" sz="1400"/>
              <a:t>lti-</a:t>
            </a:r>
            <a:r>
              <a:rPr b="1" lang="en" sz="1400">
                <a:solidFill>
                  <a:schemeClr val="lt2"/>
                </a:solidFill>
              </a:rPr>
              <a:t>Jo</a:t>
            </a:r>
            <a:r>
              <a:rPr lang="en" sz="1400"/>
              <a:t>int dynamics with </a:t>
            </a:r>
            <a:r>
              <a:rPr b="1" lang="en" sz="1400">
                <a:solidFill>
                  <a:schemeClr val="lt2"/>
                </a:solidFill>
              </a:rPr>
              <a:t>Co</a:t>
            </a:r>
            <a:r>
              <a:rPr lang="en" sz="1400"/>
              <a:t>ntact</a:t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53" name="Shape 1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7013" y="558767"/>
            <a:ext cx="2439376" cy="5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4225" y="1231650"/>
            <a:ext cx="2920650" cy="164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7500" y="2598750"/>
            <a:ext cx="4017926" cy="226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Shape 1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4214" y="3003625"/>
            <a:ext cx="2478061" cy="185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Without replay, training would be impossible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 didn’t think it would work in robotics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Translates to real robots</a:t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4" name="Shape 1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5550" y="2555875"/>
            <a:ext cx="3740850" cy="210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Work </a:t>
            </a:r>
            <a:endParaRPr/>
          </a:p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Hindsight Experience Replay</a:t>
            </a:r>
            <a:endParaRPr sz="1800">
              <a:solidFill>
                <a:srgbClr val="FFFFFF"/>
              </a:solidFill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Learning from mistakes</a:t>
            </a:r>
            <a:endParaRPr sz="1800"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Hierarchical Reinforcement Learning</a:t>
            </a:r>
            <a:endParaRPr sz="1800">
              <a:solidFill>
                <a:srgbClr val="FFFFFF"/>
              </a:solidFill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Loosely defined</a:t>
            </a:r>
            <a:endParaRPr sz="1800">
              <a:solidFill>
                <a:srgbClr val="FFFFFF"/>
              </a:solidFill>
            </a:endParaRPr>
          </a:p>
          <a:p>
            <a:pPr indent="-3429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</a:pPr>
            <a:r>
              <a:rPr lang="en" sz="1800">
                <a:solidFill>
                  <a:srgbClr val="FFFFFF"/>
                </a:solidFill>
              </a:rPr>
              <a:t>Learning Subtasks</a:t>
            </a:r>
            <a:endParaRPr sz="1800">
              <a:solidFill>
                <a:srgbClr val="FFFFFF"/>
              </a:solidFill>
            </a:endParaRPr>
          </a:p>
          <a:p>
            <a:pPr indent="-3429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</a:pPr>
            <a:r>
              <a:rPr lang="en" sz="1800">
                <a:solidFill>
                  <a:srgbClr val="FFFFFF"/>
                </a:solidFill>
              </a:rPr>
              <a:t>Separating into Subtasks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3" name="Shape 173"/>
          <p:cNvPicPr preferRelativeResize="0"/>
          <p:nvPr/>
        </p:nvPicPr>
        <p:blipFill rotWithShape="1">
          <a:blip r:embed="rId3">
            <a:alphaModFix/>
          </a:blip>
          <a:srcRect b="0" l="50062" r="0" t="0"/>
          <a:stretch/>
        </p:blipFill>
        <p:spPr>
          <a:xfrm>
            <a:off x="7123075" y="393750"/>
            <a:ext cx="1213325" cy="101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Task</a:t>
            </a:r>
            <a:endParaRPr/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</a:rPr>
              <a:t>Action Space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Observation Space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</a:rPr>
              <a:t>Step Function</a:t>
            </a:r>
            <a:endParaRPr sz="1800">
              <a:solidFill>
                <a:srgbClr val="FFFFFF"/>
              </a:solidFill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</a:rPr>
              <a:t>Observation(object)</a:t>
            </a:r>
            <a:endParaRPr sz="1800">
              <a:solidFill>
                <a:srgbClr val="FFFFFF"/>
              </a:solidFill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Reward(float)</a:t>
            </a:r>
            <a:endParaRPr sz="1800">
              <a:solidFill>
                <a:srgbClr val="FFFFFF"/>
              </a:solidFill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Done(boolean)</a:t>
            </a:r>
            <a:endParaRPr sz="1800">
              <a:solidFill>
                <a:srgbClr val="FFFFFF"/>
              </a:solidFill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Info(dict)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You don’t need to know </a:t>
            </a:r>
            <a:endParaRPr sz="1800">
              <a:solidFill>
                <a:srgbClr val="FFFFFF"/>
              </a:solidFill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 what these are</a:t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0" name="Shape 1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5675" y="393750"/>
            <a:ext cx="3376774" cy="253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Algorithm</a:t>
            </a:r>
            <a:endParaRPr/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Start with Reinforcement Learning Algorithm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DDPG - Deep Deterministic Policy Gradients</a:t>
            </a:r>
            <a:endParaRPr sz="1800"/>
          </a:p>
          <a:p>
            <a: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2 Neural networks, Actor-Critic</a:t>
            </a:r>
            <a:endParaRPr sz="1800"/>
          </a:p>
          <a:p>
            <a: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Actor outputs action (observation → action)</a:t>
            </a:r>
            <a:endParaRPr sz="1800"/>
          </a:p>
          <a:p>
            <a: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Critic gives feedback (action→ reward)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When fail</a:t>
            </a:r>
            <a:endParaRPr sz="1800"/>
          </a:p>
          <a:p>
            <a: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Replay the “same” scenario</a:t>
            </a:r>
            <a:endParaRPr sz="1800"/>
          </a:p>
        </p:txBody>
      </p:sp>
      <p:sp>
        <p:nvSpPr>
          <p:cNvPr id="188" name="Shape 1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</a:rPr>
              <a:t>Tasks are already relatively simple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OpenAI is better</a:t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95" name="Shape 1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0950" y="2317375"/>
            <a:ext cx="4724049" cy="183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Thoughts</a:t>
            </a:r>
            <a:endParaRPr/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Few tasks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Simple tasks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Obstacles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Don’t need to know spaces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Observation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Action</a:t>
            </a:r>
            <a:endParaRPr sz="1800"/>
          </a:p>
        </p:txBody>
      </p:sp>
      <p:sp>
        <p:nvSpPr>
          <p:cNvPr id="203" name="Shape 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